
<file path=[Content_Types].xml><?xml version="1.0" encoding="utf-8"?>
<Types xmlns="http://schemas.openxmlformats.org/package/2006/content-types">
  <Default Extension="emf" ContentType="image/x-emf"/>
  <Default Extension="gif" ContentType="image/gi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59" r:id="rId3"/>
    <p:sldId id="277" r:id="rId4"/>
    <p:sldId id="279" r:id="rId5"/>
    <p:sldId id="276" r:id="rId6"/>
    <p:sldId id="256" r:id="rId7"/>
    <p:sldId id="278" r:id="rId8"/>
    <p:sldId id="263" r:id="rId9"/>
    <p:sldId id="280" r:id="rId10"/>
    <p:sldId id="265" r:id="rId11"/>
    <p:sldId id="284" r:id="rId12"/>
    <p:sldId id="285" r:id="rId13"/>
    <p:sldId id="266" r:id="rId14"/>
    <p:sldId id="268" r:id="rId15"/>
    <p:sldId id="274" r:id="rId16"/>
    <p:sldId id="282" r:id="rId17"/>
    <p:sldId id="286" r:id="rId18"/>
    <p:sldId id="288" r:id="rId19"/>
    <p:sldId id="271" r:id="rId20"/>
    <p:sldId id="291" r:id="rId21"/>
    <p:sldId id="269" r:id="rId22"/>
    <p:sldId id="287" r:id="rId23"/>
    <p:sldId id="290" r:id="rId24"/>
    <p:sldId id="283" r:id="rId25"/>
    <p:sldId id="281" r:id="rId26"/>
    <p:sldId id="27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458"/>
    <p:restoredTop sz="94624"/>
  </p:normalViewPr>
  <p:slideViewPr>
    <p:cSldViewPr snapToGrid="0">
      <p:cViewPr>
        <p:scale>
          <a:sx n="66" d="100"/>
          <a:sy n="66" d="100"/>
        </p:scale>
        <p:origin x="1136" y="10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3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NACA test pilots, bob </a:t>
            </a:r>
            <a:r>
              <a:rPr lang="en-US" dirty="0" err="1"/>
              <a:t>gilruth</a:t>
            </a:r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3252023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A mark 2 colossus based at Bletchley Park being operated by Dorothy Du </a:t>
            </a:r>
            <a:r>
              <a:rPr lang="en-US" dirty="0" err="1"/>
              <a:t>Boisson</a:t>
            </a:r>
            <a:r>
              <a:rPr lang="en-US" dirty="0"/>
              <a:t> (left) and Elsie Booker (right)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920327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GB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C5ACB5D8-B304-DC4F-946F-87FB84146116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46207293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Chicago Stone, side 2, recording sale of a number of fields, probably from </a:t>
            </a:r>
            <a:r>
              <a:rPr lang="en-GB" dirty="0" err="1">
                <a:solidFill>
                  <a:srgbClr val="F2F2F2"/>
                </a:solidFill>
                <a:effectLst/>
                <a:latin typeface="Monaco" pitchFamily="2" charset="77"/>
              </a:rPr>
              <a:t>Isin</a:t>
            </a: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, Early Dynastic Period, c. 2600 BC, black basalt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1515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Bill Phillips standing next to the MONIAC (completed in 1949)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19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6773639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 dirty="0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 dirty="0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2991938913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4"/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 dirty="0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 dirty="0"/>
              <a:t>Click to edit Master text styles</a:t>
            </a:r>
          </a:p>
          <a:p>
            <a:pPr lvl="1"/>
            <a:r>
              <a:rPr lang="en-GB" dirty="0"/>
              <a:t>Second level</a:t>
            </a:r>
          </a:p>
          <a:p>
            <a:pPr lvl="2"/>
            <a:r>
              <a:rPr lang="en-GB" dirty="0"/>
              <a:t>Third level</a:t>
            </a:r>
          </a:p>
          <a:p>
            <a:pPr lvl="3"/>
            <a:r>
              <a:rPr lang="en-GB" dirty="0"/>
              <a:t>Fourth level</a:t>
            </a:r>
          </a:p>
          <a:p>
            <a:pPr lvl="4"/>
            <a:r>
              <a:rPr lang="en-GB" dirty="0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11/15/23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1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jpe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jp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8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8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jpe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10.jpg"/><Relationship Id="rId4" Type="http://schemas.openxmlformats.org/officeDocument/2006/relationships/image" Target="../media/image13.pn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jp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emf"/><Relationship Id="rId1" Type="http://schemas.openxmlformats.org/officeDocument/2006/relationships/slideLayout" Target="../slideLayouts/slideLayout8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8.emf"/><Relationship Id="rId1" Type="http://schemas.openxmlformats.org/officeDocument/2006/relationships/slideLayout" Target="../slideLayouts/slideLayout6.xml"/><Relationship Id="rId5" Type="http://schemas.openxmlformats.org/officeDocument/2006/relationships/image" Target="../media/image2.jpg"/><Relationship Id="rId4" Type="http://schemas.openxmlformats.org/officeDocument/2006/relationships/image" Target="../media/image17.emf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gif"/><Relationship Id="rId1" Type="http://schemas.openxmlformats.org/officeDocument/2006/relationships/slideLayout" Target="../slideLayouts/slideLayout6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2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8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6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8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emf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13.xml"/><Relationship Id="rId4" Type="http://schemas.openxmlformats.org/officeDocument/2006/relationships/image" Target="../media/image7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dirty="0"/>
              <a:t>Educating the Atomic Human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930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C4325AAD-C4CD-991D-0A17-1525EB64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6" y="0"/>
            <a:ext cx="888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295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C10-740A-21DC-72E6-E4BD3323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1" y="0"/>
            <a:ext cx="891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3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CDC61-A081-75B2-2561-5201F69E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018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E4006B0-681D-5831-43C2-F4EC148E95D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580688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5879B97-D648-2663-43FE-20B41FDC53E7}"/>
              </a:ext>
            </a:extLst>
          </p:cNvPr>
          <p:cNvSpPr>
            <a:spLocks noEditPoints="1"/>
          </p:cNvSpPr>
          <p:nvPr/>
        </p:nvSpPr>
        <p:spPr bwMode="auto">
          <a:xfrm>
            <a:off x="9790527" y="1545241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F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20D858-9CB0-3965-52B2-FE152F8F12A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4861395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7EF930E-4C74-D171-9B17-6830D461FED6}"/>
              </a:ext>
            </a:extLst>
          </p:cNvPr>
          <p:cNvSpPr>
            <a:spLocks noEditPoints="1"/>
          </p:cNvSpPr>
          <p:nvPr/>
        </p:nvSpPr>
        <p:spPr bwMode="auto">
          <a:xfrm>
            <a:off x="10517933" y="3186227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3C09523-9409-E38D-FA32-56EA09F8392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116931" y="415919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0B05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C41D072-2905-F739-8F76-9E11E217CE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438923" y="2543014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C9B50A3-42AE-D06A-91AA-1BCC9C0481A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2786037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D416A5-6E51-86C1-43E2-1B7A661536F9}"/>
              </a:ext>
            </a:extLst>
          </p:cNvPr>
          <p:cNvSpPr>
            <a:spLocks noEditPoints="1"/>
          </p:cNvSpPr>
          <p:nvPr/>
        </p:nvSpPr>
        <p:spPr bwMode="auto">
          <a:xfrm>
            <a:off x="10218660" y="5036516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42A10-090B-96A4-39CD-77EDF3F9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2" y="4026833"/>
            <a:ext cx="1594640" cy="1227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1EF4B-CFE7-FC7D-79AF-3788E0F888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51" y="447113"/>
            <a:ext cx="1575658" cy="1373357"/>
          </a:xfrm>
          <a:prstGeom prst="rect">
            <a:avLst/>
          </a:prstGeom>
        </p:spPr>
      </p:pic>
      <p:pic>
        <p:nvPicPr>
          <p:cNvPr id="1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5659F357-05A2-6EA8-A3B3-57C81D8F03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865196" y="1036317"/>
            <a:ext cx="1039563" cy="1568306"/>
          </a:xfrm>
        </p:spPr>
      </p:pic>
      <p:pic>
        <p:nvPicPr>
          <p:cNvPr id="15" name="Picture 14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475D6630-EC9C-689D-7259-B926AD2C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48" y="4882822"/>
            <a:ext cx="1810530" cy="1397102"/>
          </a:xfrm>
          <a:prstGeom prst="rect">
            <a:avLst/>
          </a:prstGeom>
        </p:spPr>
      </p:pic>
      <p:pic>
        <p:nvPicPr>
          <p:cNvPr id="16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2E896940-7C95-F84C-77C6-00D75036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204" y="2371749"/>
            <a:ext cx="1594640" cy="1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04885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A4343BBA-52DD-98E4-FA75-2B8F9ED7254A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733800" y="0"/>
            <a:ext cx="4724400" cy="6545350"/>
          </a:xfrm>
        </p:spPr>
      </p:pic>
    </p:spTree>
    <p:extLst>
      <p:ext uri="{BB962C8B-B14F-4D97-AF65-F5344CB8AC3E}">
        <p14:creationId xmlns:p14="http://schemas.microsoft.com/office/powerpoint/2010/main" val="221013440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5FBAC39-62EE-80FB-41CA-F83EF7C0292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436362" y="967566"/>
            <a:ext cx="3319276" cy="49228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2687219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>
            <a:extLst>
              <a:ext uri="{FF2B5EF4-FFF2-40B4-BE49-F238E27FC236}">
                <a16:creationId xmlns:a16="http://schemas.microsoft.com/office/drawing/2014/main" id="{348A28C3-E5B9-F87E-CAA1-B8CE76D2ACA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784598" y="3717537"/>
            <a:ext cx="2567983" cy="2575313"/>
          </a:xfrm>
          <a:prstGeom prst="rect">
            <a:avLst/>
          </a:prstGeom>
        </p:spPr>
      </p:pic>
      <p:pic>
        <p:nvPicPr>
          <p:cNvPr id="9" name="Picture 2">
            <a:extLst>
              <a:ext uri="{FF2B5EF4-FFF2-40B4-BE49-F238E27FC236}">
                <a16:creationId xmlns:a16="http://schemas.microsoft.com/office/drawing/2014/main" id="{EBC0BA01-486B-D46A-2A4E-F88EF1B1A7D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2841215" y="3727838"/>
            <a:ext cx="1998284" cy="227647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grpSp>
        <p:nvGrpSpPr>
          <p:cNvPr id="10" name="Group 9">
            <a:extLst>
              <a:ext uri="{FF2B5EF4-FFF2-40B4-BE49-F238E27FC236}">
                <a16:creationId xmlns:a16="http://schemas.microsoft.com/office/drawing/2014/main" id="{7C4C7ABE-2621-715A-6E29-3D38D7EFE574}"/>
              </a:ext>
            </a:extLst>
          </p:cNvPr>
          <p:cNvGrpSpPr/>
          <p:nvPr/>
        </p:nvGrpSpPr>
        <p:grpSpPr>
          <a:xfrm>
            <a:off x="5070093" y="4367624"/>
            <a:ext cx="1727205" cy="1072537"/>
            <a:chOff x="3471465" y="4367624"/>
            <a:chExt cx="1727205" cy="1072537"/>
          </a:xfrm>
          <a:solidFill>
            <a:schemeClr val="accent2"/>
          </a:solidFill>
        </p:grpSpPr>
        <p:sp>
          <p:nvSpPr>
            <p:cNvPr id="14" name="Right Arrow 13">
              <a:extLst>
                <a:ext uri="{FF2B5EF4-FFF2-40B4-BE49-F238E27FC236}">
                  <a16:creationId xmlns:a16="http://schemas.microsoft.com/office/drawing/2014/main" id="{701979E5-4A51-9DC2-BF1C-E038496C1973}"/>
                </a:ext>
              </a:extLst>
            </p:cNvPr>
            <p:cNvSpPr/>
            <p:nvPr/>
          </p:nvSpPr>
          <p:spPr>
            <a:xfrm>
              <a:off x="3735630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  <p:sp>
          <p:nvSpPr>
            <p:cNvPr id="15" name="Right Arrow 14">
              <a:extLst>
                <a:ext uri="{FF2B5EF4-FFF2-40B4-BE49-F238E27FC236}">
                  <a16:creationId xmlns:a16="http://schemas.microsoft.com/office/drawing/2014/main" id="{7DFA1D0F-DD23-8F25-7514-90641E05CF27}"/>
                </a:ext>
              </a:extLst>
            </p:cNvPr>
            <p:cNvSpPr/>
            <p:nvPr/>
          </p:nvSpPr>
          <p:spPr>
            <a:xfrm flipH="1">
              <a:off x="3471465" y="4367624"/>
              <a:ext cx="1463040" cy="1072537"/>
            </a:xfrm>
            <a:prstGeom prst="rightArrow">
              <a:avLst/>
            </a:prstGeom>
            <a:grpFill/>
            <a:ln>
              <a:noFill/>
            </a:ln>
          </p:spPr>
          <p:style>
            <a:lnRef idx="2">
              <a:schemeClr val="accent4">
                <a:shade val="50000"/>
              </a:schemeClr>
            </a:lnRef>
            <a:fillRef idx="1">
              <a:schemeClr val="accent4"/>
            </a:fillRef>
            <a:effectRef idx="0">
              <a:schemeClr val="accent4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GB" u="sng"/>
            </a:p>
          </p:txBody>
        </p: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899E7DFC-E580-8BBB-328C-D406ED5098B4}"/>
              </a:ext>
            </a:extLst>
          </p:cNvPr>
          <p:cNvGrpSpPr/>
          <p:nvPr/>
        </p:nvGrpSpPr>
        <p:grpSpPr>
          <a:xfrm>
            <a:off x="4334605" y="313604"/>
            <a:ext cx="3087637" cy="3586116"/>
            <a:chOff x="4334605" y="313604"/>
            <a:chExt cx="3087637" cy="3586116"/>
          </a:xfrm>
        </p:grpSpPr>
        <p:sp>
          <p:nvSpPr>
            <p:cNvPr id="3" name="Freeform 170">
              <a:extLst>
                <a:ext uri="{FF2B5EF4-FFF2-40B4-BE49-F238E27FC236}">
                  <a16:creationId xmlns:a16="http://schemas.microsoft.com/office/drawing/2014/main" id="{92AE588A-007C-9557-1716-1C7F76D2E5DD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4945079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5" name="Group 4">
              <a:extLst>
                <a:ext uri="{FF2B5EF4-FFF2-40B4-BE49-F238E27FC236}">
                  <a16:creationId xmlns:a16="http://schemas.microsoft.com/office/drawing/2014/main" id="{FEF38C79-A51C-225F-9F97-0D6CE73CCE72}"/>
                </a:ext>
              </a:extLst>
            </p:cNvPr>
            <p:cNvGrpSpPr/>
            <p:nvPr/>
          </p:nvGrpSpPr>
          <p:grpSpPr>
            <a:xfrm rot="3184965">
              <a:off x="6331686" y="2767388"/>
              <a:ext cx="1990282" cy="190830"/>
              <a:chOff x="3471465" y="4367622"/>
              <a:chExt cx="1727205" cy="1072541"/>
            </a:xfrm>
          </p:grpSpPr>
          <p:sp>
            <p:nvSpPr>
              <p:cNvPr id="6" name="Right Arrow 5">
                <a:extLst>
                  <a:ext uri="{FF2B5EF4-FFF2-40B4-BE49-F238E27FC236}">
                    <a16:creationId xmlns:a16="http://schemas.microsoft.com/office/drawing/2014/main" id="{D3EE46BD-0E7D-021E-3CEF-1D74F8AA7756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7" name="Right Arrow 6">
                <a:extLst>
                  <a:ext uri="{FF2B5EF4-FFF2-40B4-BE49-F238E27FC236}">
                    <a16:creationId xmlns:a16="http://schemas.microsoft.com/office/drawing/2014/main" id="{EEAE8334-01E4-D059-AE5F-B2B46B3C347E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grpSp>
          <p:nvGrpSpPr>
            <p:cNvPr id="11" name="Group 10">
              <a:extLst>
                <a:ext uri="{FF2B5EF4-FFF2-40B4-BE49-F238E27FC236}">
                  <a16:creationId xmlns:a16="http://schemas.microsoft.com/office/drawing/2014/main" id="{E65ABB8E-383F-77B4-7BF0-10FC6E66C473}"/>
                </a:ext>
              </a:extLst>
            </p:cNvPr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12" name="Right Arrow 11">
                <a:extLst>
                  <a:ext uri="{FF2B5EF4-FFF2-40B4-BE49-F238E27FC236}">
                    <a16:creationId xmlns:a16="http://schemas.microsoft.com/office/drawing/2014/main" id="{1FDDE9A2-59EF-3DAA-6501-BA3BBA0FBBF8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13" name="Right Arrow 12">
                <a:extLst>
                  <a:ext uri="{FF2B5EF4-FFF2-40B4-BE49-F238E27FC236}">
                    <a16:creationId xmlns:a16="http://schemas.microsoft.com/office/drawing/2014/main" id="{D873625A-D063-7EB6-0641-144A7CCE00A3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 dirty="0"/>
              </a:p>
            </p:txBody>
          </p:sp>
        </p:grpSp>
      </p:grpSp>
      <p:grpSp>
        <p:nvGrpSpPr>
          <p:cNvPr id="35" name="Group 34">
            <a:extLst>
              <a:ext uri="{FF2B5EF4-FFF2-40B4-BE49-F238E27FC236}">
                <a16:creationId xmlns:a16="http://schemas.microsoft.com/office/drawing/2014/main" id="{7366A377-6DFF-3751-289E-652CE3DA6FB4}"/>
              </a:ext>
            </a:extLst>
          </p:cNvPr>
          <p:cNvGrpSpPr/>
          <p:nvPr/>
        </p:nvGrpSpPr>
        <p:grpSpPr>
          <a:xfrm>
            <a:off x="2886970" y="320687"/>
            <a:ext cx="5906584" cy="3470168"/>
            <a:chOff x="2866042" y="388004"/>
            <a:chExt cx="5906584" cy="3470168"/>
          </a:xfrm>
        </p:grpSpPr>
        <p:grpSp>
          <p:nvGrpSpPr>
            <p:cNvPr id="36" name="Group 35">
              <a:extLst>
                <a:ext uri="{FF2B5EF4-FFF2-40B4-BE49-F238E27FC236}">
                  <a16:creationId xmlns:a16="http://schemas.microsoft.com/office/drawing/2014/main" id="{F65CD603-4BC7-58CD-43D5-618192641ABF}"/>
                </a:ext>
              </a:extLst>
            </p:cNvPr>
            <p:cNvGrpSpPr/>
            <p:nvPr/>
          </p:nvGrpSpPr>
          <p:grpSpPr>
            <a:xfrm>
              <a:off x="5441172" y="1487845"/>
              <a:ext cx="1066561" cy="208149"/>
              <a:chOff x="3471465" y="4367624"/>
              <a:chExt cx="1727205" cy="1072537"/>
            </a:xfrm>
          </p:grpSpPr>
          <p:sp>
            <p:nvSpPr>
              <p:cNvPr id="42" name="Right Arrow 41">
                <a:extLst>
                  <a:ext uri="{FF2B5EF4-FFF2-40B4-BE49-F238E27FC236}">
                    <a16:creationId xmlns:a16="http://schemas.microsoft.com/office/drawing/2014/main" id="{0C822B33-49D3-EEC1-4C23-04D47DB1D8F1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3" name="Right Arrow 42">
                <a:extLst>
                  <a:ext uri="{FF2B5EF4-FFF2-40B4-BE49-F238E27FC236}">
                    <a16:creationId xmlns:a16="http://schemas.microsoft.com/office/drawing/2014/main" id="{C0CCA6E8-498F-457E-DF5E-E5C823EA93D9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sp>
          <p:nvSpPr>
            <p:cNvPr id="37" name="Freeform 170">
              <a:extLst>
                <a:ext uri="{FF2B5EF4-FFF2-40B4-BE49-F238E27FC236}">
                  <a16:creationId xmlns:a16="http://schemas.microsoft.com/office/drawing/2014/main" id="{27D77D64-0E43-87AE-C03B-40B0CDE08D64}"/>
                </a:ext>
              </a:extLst>
            </p:cNvPr>
            <p:cNvSpPr>
              <a:spLocks noEditPoints="1"/>
            </p:cNvSpPr>
            <p:nvPr/>
          </p:nvSpPr>
          <p:spPr bwMode="auto">
            <a:xfrm>
              <a:off x="6982260" y="597080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u="sng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grpSp>
          <p:nvGrpSpPr>
            <p:cNvPr id="38" name="Group 37">
              <a:extLst>
                <a:ext uri="{FF2B5EF4-FFF2-40B4-BE49-F238E27FC236}">
                  <a16:creationId xmlns:a16="http://schemas.microsoft.com/office/drawing/2014/main" id="{3C3CCC84-81B4-7A10-DA3A-10604213A499}"/>
                </a:ext>
              </a:extLst>
            </p:cNvPr>
            <p:cNvGrpSpPr/>
            <p:nvPr/>
          </p:nvGrpSpPr>
          <p:grpSpPr>
            <a:xfrm rot="5400000">
              <a:off x="7578325" y="3154434"/>
              <a:ext cx="731248" cy="149787"/>
              <a:chOff x="3471465" y="4367624"/>
              <a:chExt cx="1727205" cy="1072537"/>
            </a:xfrm>
          </p:grpSpPr>
          <p:sp>
            <p:nvSpPr>
              <p:cNvPr id="40" name="Right Arrow 39">
                <a:extLst>
                  <a:ext uri="{FF2B5EF4-FFF2-40B4-BE49-F238E27FC236}">
                    <a16:creationId xmlns:a16="http://schemas.microsoft.com/office/drawing/2014/main" id="{E1910803-D0D4-5B1A-B07C-EF27B641896B}"/>
                  </a:ext>
                </a:extLst>
              </p:cNvPr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  <p:sp>
            <p:nvSpPr>
              <p:cNvPr id="41" name="Right Arrow 40">
                <a:extLst>
                  <a:ext uri="{FF2B5EF4-FFF2-40B4-BE49-F238E27FC236}">
                    <a16:creationId xmlns:a16="http://schemas.microsoft.com/office/drawing/2014/main" id="{FC459069-E6C7-1B05-AE7A-10D9012995A8}"/>
                  </a:ext>
                </a:extLst>
              </p:cNvPr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u="sng"/>
              </a:p>
            </p:txBody>
          </p:sp>
        </p:grpSp>
        <p:pic>
          <p:nvPicPr>
            <p:cNvPr id="39" name="Picture 38">
              <a:extLst>
                <a:ext uri="{FF2B5EF4-FFF2-40B4-BE49-F238E27FC236}">
                  <a16:creationId xmlns:a16="http://schemas.microsoft.com/office/drawing/2014/main" id="{84DF9130-F5FC-8C08-D2BC-C74A7E0566D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2866042" y="388004"/>
              <a:ext cx="2339784" cy="3470168"/>
            </a:xfrm>
            <a:prstGeom prst="rect">
              <a:avLst/>
            </a:prstGeom>
          </p:spPr>
        </p:pic>
      </p:grpSp>
      <p:pic>
        <p:nvPicPr>
          <p:cNvPr id="46" name="Picture 45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E34A8D9-4349-768D-1C80-7C6FE35CF616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952404" y="3885353"/>
            <a:ext cx="2062138" cy="2062138"/>
          </a:xfrm>
          <a:prstGeom prst="rect">
            <a:avLst/>
          </a:prstGeom>
        </p:spPr>
      </p:pic>
      <p:grpSp>
        <p:nvGrpSpPr>
          <p:cNvPr id="2" name="Group 1">
            <a:extLst>
              <a:ext uri="{FF2B5EF4-FFF2-40B4-BE49-F238E27FC236}">
                <a16:creationId xmlns:a16="http://schemas.microsoft.com/office/drawing/2014/main" id="{680EA3C3-A57A-9909-F2D6-7C3C83102DE8}"/>
              </a:ext>
            </a:extLst>
          </p:cNvPr>
          <p:cNvGrpSpPr/>
          <p:nvPr/>
        </p:nvGrpSpPr>
        <p:grpSpPr>
          <a:xfrm>
            <a:off x="7961354" y="1964841"/>
            <a:ext cx="2523473" cy="1196052"/>
            <a:chOff x="7284170" y="1594372"/>
            <a:chExt cx="2523473" cy="1196052"/>
          </a:xfrm>
        </p:grpSpPr>
        <p:sp>
          <p:nvSpPr>
            <p:cNvPr id="8" name="TextBox 7">
              <a:extLst>
                <a:ext uri="{FF2B5EF4-FFF2-40B4-BE49-F238E27FC236}">
                  <a16:creationId xmlns:a16="http://schemas.microsoft.com/office/drawing/2014/main" id="{7E5D1C79-67E1-61F0-0D13-192641662194}"/>
                </a:ext>
              </a:extLst>
            </p:cNvPr>
            <p:cNvSpPr txBox="1"/>
            <p:nvPr/>
          </p:nvSpPr>
          <p:spPr>
            <a:xfrm>
              <a:off x="8443167" y="1594372"/>
              <a:ext cx="1364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classical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cxnSp>
          <p:nvCxnSpPr>
            <p:cNvPr id="17" name="Straight Connector 16">
              <a:extLst>
                <a:ext uri="{FF2B5EF4-FFF2-40B4-BE49-F238E27FC236}">
                  <a16:creationId xmlns:a16="http://schemas.microsoft.com/office/drawing/2014/main" id="{ED7F9660-C2F5-295F-CE1E-767C16F0AA8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4170" y="2260772"/>
              <a:ext cx="1048792" cy="529652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8" name="Group 17">
            <a:extLst>
              <a:ext uri="{FF2B5EF4-FFF2-40B4-BE49-F238E27FC236}">
                <a16:creationId xmlns:a16="http://schemas.microsoft.com/office/drawing/2014/main" id="{10081264-597F-DE41-60BE-25AFD2939A6C}"/>
              </a:ext>
            </a:extLst>
          </p:cNvPr>
          <p:cNvGrpSpPr/>
          <p:nvPr/>
        </p:nvGrpSpPr>
        <p:grpSpPr>
          <a:xfrm>
            <a:off x="5210448" y="5095913"/>
            <a:ext cx="1229824" cy="1703155"/>
            <a:chOff x="5226754" y="5005193"/>
            <a:chExt cx="1229824" cy="1703155"/>
          </a:xfrm>
        </p:grpSpPr>
        <p:sp>
          <p:nvSpPr>
            <p:cNvPr id="19" name="TextBox 18">
              <a:extLst>
                <a:ext uri="{FF2B5EF4-FFF2-40B4-BE49-F238E27FC236}">
                  <a16:creationId xmlns:a16="http://schemas.microsoft.com/office/drawing/2014/main" id="{AA368104-2DE0-1820-C6E4-FB10314D96B6}"/>
                </a:ext>
              </a:extLst>
            </p:cNvPr>
            <p:cNvSpPr txBox="1"/>
            <p:nvPr/>
          </p:nvSpPr>
          <p:spPr>
            <a:xfrm>
              <a:off x="5226754" y="5877351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  <a:p>
              <a:pPr algn="ctr"/>
              <a:r>
                <a:rPr lang="en-US" sz="2400" dirty="0"/>
                <a:t>science</a:t>
              </a:r>
            </a:p>
          </p:txBody>
        </p:sp>
        <p:cxnSp>
          <p:nvCxnSpPr>
            <p:cNvPr id="21" name="Straight Connector 20">
              <a:extLst>
                <a:ext uri="{FF2B5EF4-FFF2-40B4-BE49-F238E27FC236}">
                  <a16:creationId xmlns:a16="http://schemas.microsoft.com/office/drawing/2014/main" id="{A222E875-3A42-9703-6468-56471B8C3FEF}"/>
                </a:ext>
              </a:extLst>
            </p:cNvPr>
            <p:cNvCxnSpPr>
              <a:cxnSpLocks/>
            </p:cNvCxnSpPr>
            <p:nvPr/>
          </p:nvCxnSpPr>
          <p:spPr>
            <a:xfrm flipV="1">
              <a:off x="5913818" y="5005193"/>
              <a:ext cx="0" cy="714671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26" name="Group 25">
            <a:extLst>
              <a:ext uri="{FF2B5EF4-FFF2-40B4-BE49-F238E27FC236}">
                <a16:creationId xmlns:a16="http://schemas.microsoft.com/office/drawing/2014/main" id="{07576971-53BD-0843-E7A8-A6E5835F26CE}"/>
              </a:ext>
            </a:extLst>
          </p:cNvPr>
          <p:cNvGrpSpPr/>
          <p:nvPr/>
        </p:nvGrpSpPr>
        <p:grpSpPr>
          <a:xfrm>
            <a:off x="5034521" y="638769"/>
            <a:ext cx="1825326" cy="883467"/>
            <a:chOff x="5034521" y="638769"/>
            <a:chExt cx="1825326" cy="883467"/>
          </a:xfrm>
        </p:grpSpPr>
        <p:sp>
          <p:nvSpPr>
            <p:cNvPr id="23" name="TextBox 22">
              <a:extLst>
                <a:ext uri="{FF2B5EF4-FFF2-40B4-BE49-F238E27FC236}">
                  <a16:creationId xmlns:a16="http://schemas.microsoft.com/office/drawing/2014/main" id="{91305724-EBDC-096B-0FFD-5FF19BB9EEE5}"/>
                </a:ext>
              </a:extLst>
            </p:cNvPr>
            <p:cNvSpPr txBox="1"/>
            <p:nvPr/>
          </p:nvSpPr>
          <p:spPr>
            <a:xfrm>
              <a:off x="5034521" y="638769"/>
              <a:ext cx="1825326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sz="2400" dirty="0"/>
                <a:t>psychology</a:t>
              </a:r>
            </a:p>
          </p:txBody>
        </p:sp>
        <p:cxnSp>
          <p:nvCxnSpPr>
            <p:cNvPr id="24" name="Straight Connector 23">
              <a:extLst>
                <a:ext uri="{FF2B5EF4-FFF2-40B4-BE49-F238E27FC236}">
                  <a16:creationId xmlns:a16="http://schemas.microsoft.com/office/drawing/2014/main" id="{658A0741-BDFF-71F0-A535-78E5BE518546}"/>
                </a:ext>
              </a:extLst>
            </p:cNvPr>
            <p:cNvCxnSpPr>
              <a:cxnSpLocks/>
            </p:cNvCxnSpPr>
            <p:nvPr/>
          </p:nvCxnSpPr>
          <p:spPr>
            <a:xfrm>
              <a:off x="5976778" y="1230626"/>
              <a:ext cx="0" cy="291610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31" name="Group 30">
            <a:extLst>
              <a:ext uri="{FF2B5EF4-FFF2-40B4-BE49-F238E27FC236}">
                <a16:creationId xmlns:a16="http://schemas.microsoft.com/office/drawing/2014/main" id="{411DC8AD-67CB-3A28-D3F0-414FDBFBDA08}"/>
              </a:ext>
            </a:extLst>
          </p:cNvPr>
          <p:cNvGrpSpPr/>
          <p:nvPr/>
        </p:nvGrpSpPr>
        <p:grpSpPr>
          <a:xfrm>
            <a:off x="1230348" y="2795838"/>
            <a:ext cx="2780222" cy="830997"/>
            <a:chOff x="8261226" y="1594372"/>
            <a:chExt cx="2780222" cy="830997"/>
          </a:xfrm>
        </p:grpSpPr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A987FA7B-1B48-4F7B-C38D-7867390F2199}"/>
                </a:ext>
              </a:extLst>
            </p:cNvPr>
            <p:cNvSpPr txBox="1"/>
            <p:nvPr/>
          </p:nvSpPr>
          <p:spPr>
            <a:xfrm>
              <a:off x="8261226" y="1594372"/>
              <a:ext cx="1728358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artificial</a:t>
              </a:r>
            </a:p>
            <a:p>
              <a:pPr algn="ctr"/>
              <a:r>
                <a:rPr lang="en-US" sz="2400" dirty="0"/>
                <a:t>intelligence</a:t>
              </a:r>
            </a:p>
          </p:txBody>
        </p:sp>
        <p:cxnSp>
          <p:nvCxnSpPr>
            <p:cNvPr id="33" name="Straight Connector 32">
              <a:extLst>
                <a:ext uri="{FF2B5EF4-FFF2-40B4-BE49-F238E27FC236}">
                  <a16:creationId xmlns:a16="http://schemas.microsoft.com/office/drawing/2014/main" id="{28265294-77CC-8C28-E357-41540673B12D}"/>
                </a:ext>
              </a:extLst>
            </p:cNvPr>
            <p:cNvCxnSpPr>
              <a:cxnSpLocks/>
            </p:cNvCxnSpPr>
            <p:nvPr/>
          </p:nvCxnSpPr>
          <p:spPr>
            <a:xfrm>
              <a:off x="10007949" y="2026392"/>
              <a:ext cx="1033499" cy="128305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42229025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xit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87155DEB-00CB-DF36-E09D-A753827EA125}"/>
              </a:ext>
            </a:extLst>
          </p:cNvPr>
          <p:cNvPicPr>
            <a:picLocks noChangeAspect="1"/>
          </p:cNvPicPr>
          <p:nvPr/>
        </p:nvPicPr>
        <p:blipFill>
          <a:blip r:embed="rId2">
            <a:clrChange>
              <a:clrFrom>
                <a:srgbClr val="FFFFFF"/>
              </a:clrFrom>
              <a:clrTo>
                <a:srgbClr val="FFFFFF">
                  <a:alpha val="0"/>
                </a:srgbClr>
              </a:clrTo>
            </a:clrChange>
          </a:blip>
          <a:stretch>
            <a:fillRect/>
          </a:stretch>
        </p:blipFill>
        <p:spPr>
          <a:xfrm>
            <a:off x="2656461" y="-21077"/>
            <a:ext cx="6879077" cy="68790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354418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screenshot of a computer&#10;&#10;Description automatically generated">
            <a:extLst>
              <a:ext uri="{FF2B5EF4-FFF2-40B4-BE49-F238E27FC236}">
                <a16:creationId xmlns:a16="http://schemas.microsoft.com/office/drawing/2014/main" id="{81D7B8EA-A3F1-C8DE-ED53-03808B85BD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054124" y="0"/>
            <a:ext cx="7772400" cy="659385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90514283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BB1C-9893-7F50-E61F-94099BF4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19"/>
            <a:ext cx="12192000" cy="53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244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AC9F2-016E-26DF-8872-13B4571C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01" y="-18430"/>
            <a:ext cx="8426998" cy="6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15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/>
              <a:t>Available from 6</a:t>
            </a:r>
            <a:r>
              <a:rPr lang="en-US" sz="2800" baseline="30000" dirty="0"/>
              <a:t>th</a:t>
            </a:r>
            <a:r>
              <a:rPr lang="en-US" sz="2800" dirty="0"/>
              <a:t> June 2024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>
            <a:extLst>
              <a:ext uri="{FF2B5EF4-FFF2-40B4-BE49-F238E27FC236}">
                <a16:creationId xmlns:a16="http://schemas.microsoft.com/office/drawing/2014/main" id="{6F4B10AF-633C-6B8D-A9C1-5DF762A837DC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2529706" y="0"/>
            <a:ext cx="7132588" cy="6858000"/>
          </a:xfrm>
        </p:spPr>
      </p:pic>
    </p:spTree>
    <p:extLst>
      <p:ext uri="{BB962C8B-B14F-4D97-AF65-F5344CB8AC3E}">
        <p14:creationId xmlns:p14="http://schemas.microsoft.com/office/powerpoint/2010/main" val="1244095976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9959A11D-2296-D14E-85C9-52481A9FC011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168244" y="1283662"/>
            <a:ext cx="5855511" cy="42906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1312423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group of men in flight gear standing in front of a propeller&#10;&#10;Description automatically generated">
            <a:extLst>
              <a:ext uri="{FF2B5EF4-FFF2-40B4-BE49-F238E27FC236}">
                <a16:creationId xmlns:a16="http://schemas.microsoft.com/office/drawing/2014/main" id="{3156B5EC-B921-6879-4C98-C629D53E85F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984669" y="1192944"/>
            <a:ext cx="6222662" cy="44721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049018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Content Placeholder 5" descr="A person standing next to a machine&#10;&#10;Description automatically generated">
            <a:extLst>
              <a:ext uri="{FF2B5EF4-FFF2-40B4-BE49-F238E27FC236}">
                <a16:creationId xmlns:a16="http://schemas.microsoft.com/office/drawing/2014/main" id="{66EA2254-3804-D9B0-D229-79A5D9E152D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1879699" y="618132"/>
            <a:ext cx="8432602" cy="5621735"/>
          </a:xfrm>
        </p:spPr>
      </p:pic>
    </p:spTree>
    <p:extLst>
      <p:ext uri="{BB962C8B-B14F-4D97-AF65-F5344CB8AC3E}">
        <p14:creationId xmlns:p14="http://schemas.microsoft.com/office/powerpoint/2010/main" val="62364407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AE22C23E-74F8-4CAF-979A-3870B3F1602B}"/>
              </a:ext>
            </a:extLst>
          </p:cNvPr>
          <p:cNvSpPr txBox="1"/>
          <p:nvPr/>
        </p:nvSpPr>
        <p:spPr>
          <a:xfrm>
            <a:off x="2755078" y="2728150"/>
            <a:ext cx="21455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bits/minute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0F0011E6-0CD8-DB26-31AC-FBA3454B5145}"/>
              </a:ext>
            </a:extLst>
          </p:cNvPr>
          <p:cNvSpPr txBox="1"/>
          <p:nvPr/>
        </p:nvSpPr>
        <p:spPr>
          <a:xfrm>
            <a:off x="6318031" y="2728150"/>
            <a:ext cx="109517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2000</a:t>
            </a: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98FB55CA-18B5-998E-BB2B-2B4D4FF7BE27}"/>
              </a:ext>
            </a:extLst>
          </p:cNvPr>
          <p:cNvSpPr txBox="1"/>
          <p:nvPr/>
        </p:nvSpPr>
        <p:spPr>
          <a:xfrm>
            <a:off x="8132615" y="2754499"/>
            <a:ext cx="143821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billions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E574640C-AD06-811E-87EA-33D530ADC1AA}"/>
              </a:ext>
            </a:extLst>
          </p:cNvPr>
          <p:cNvSpPr txBox="1"/>
          <p:nvPr/>
        </p:nvSpPr>
        <p:spPr>
          <a:xfrm>
            <a:off x="8153853" y="3802476"/>
            <a:ext cx="1460657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trillions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62AB83B0-EFAB-DCF0-EA83-2F489932D684}"/>
              </a:ext>
            </a:extLst>
          </p:cNvPr>
          <p:cNvSpPr txBox="1"/>
          <p:nvPr/>
        </p:nvSpPr>
        <p:spPr>
          <a:xfrm>
            <a:off x="2543236" y="3802476"/>
            <a:ext cx="264527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calculations/s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AFD2FDE8-8AA7-941C-8AF4-2D8593A83718}"/>
              </a:ext>
            </a:extLst>
          </p:cNvPr>
          <p:cNvSpPr txBox="1"/>
          <p:nvPr/>
        </p:nvSpPr>
        <p:spPr>
          <a:xfrm>
            <a:off x="6098789" y="3554148"/>
            <a:ext cx="1574470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a billion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billion</a:t>
            </a:r>
          </a:p>
        </p:txBody>
      </p:sp>
      <p:pic>
        <p:nvPicPr>
          <p:cNvPr id="11" name="Picture 10">
            <a:extLst>
              <a:ext uri="{FF2B5EF4-FFF2-40B4-BE49-F238E27FC236}">
                <a16:creationId xmlns:a16="http://schemas.microsoft.com/office/drawing/2014/main" id="{F82B4849-5156-7563-1311-5DCBF8DF48AE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6365281" y="1252980"/>
            <a:ext cx="1088615" cy="1087120"/>
          </a:xfrm>
          <a:prstGeom prst="rect">
            <a:avLst/>
          </a:prstGeom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347E9DF4-5B76-5AC5-581F-A75F5A1A13D3}"/>
              </a:ext>
            </a:extLst>
          </p:cNvPr>
          <p:cNvSpPr txBox="1"/>
          <p:nvPr/>
        </p:nvSpPr>
        <p:spPr>
          <a:xfrm>
            <a:off x="2782887" y="5290728"/>
            <a:ext cx="21659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2800" dirty="0">
                <a:ea typeface="Amazon Ember" panose="02000000000000000000" pitchFamily="2" charset="0"/>
              </a:rPr>
              <a:t>embodiment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F713F3B5-FA1A-DA0D-4A33-C185C598ACDD}"/>
              </a:ext>
            </a:extLst>
          </p:cNvPr>
          <p:cNvSpPr txBox="1"/>
          <p:nvPr/>
        </p:nvSpPr>
        <p:spPr>
          <a:xfrm>
            <a:off x="5910502" y="5072534"/>
            <a:ext cx="1915909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15 billion 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years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0B533779-FD86-49E5-8DE3-DAE74C4FDB2D}"/>
              </a:ext>
            </a:extLst>
          </p:cNvPr>
          <p:cNvSpPr txBox="1"/>
          <p:nvPr/>
        </p:nvSpPr>
        <p:spPr>
          <a:xfrm>
            <a:off x="8041556" y="5061215"/>
            <a:ext cx="1619354" cy="1077218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sz="3200" dirty="0">
                <a:ea typeface="Amazon Ember" panose="02000000000000000000" pitchFamily="2" charset="0"/>
              </a:rPr>
              <a:t>20</a:t>
            </a:r>
          </a:p>
          <a:p>
            <a:pPr algn="ctr"/>
            <a:r>
              <a:rPr lang="en-US" sz="3200" dirty="0">
                <a:ea typeface="Amazon Ember" panose="02000000000000000000" pitchFamily="2" charset="0"/>
              </a:rPr>
              <a:t>minutes</a:t>
            </a:r>
          </a:p>
        </p:txBody>
      </p:sp>
      <p:pic>
        <p:nvPicPr>
          <p:cNvPr id="17" name="Picture 2">
            <a:extLst>
              <a:ext uri="{FF2B5EF4-FFF2-40B4-BE49-F238E27FC236}">
                <a16:creationId xmlns:a16="http://schemas.microsoft.com/office/drawing/2014/main" id="{BD12837A-2AC6-9944-09BF-C36A7C298FC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164639" y="996324"/>
            <a:ext cx="1395445" cy="15897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 xmlns="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15316560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0" fill="hold">
                      <p:stCondLst>
                        <p:cond delay="indefinite"/>
                      </p:stCondLst>
                      <p:childTnLst>
                        <p:par>
                          <p:cTn id="11" fill="hold">
                            <p:stCondLst>
                              <p:cond delay="0"/>
                            </p:stCondLst>
                            <p:childTnLst>
                              <p:par>
                                <p:cTn id="1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/>
      <p:bldP spid="6" grpId="0"/>
      <p:bldP spid="7" grpId="0"/>
      <p:bldP spid="8" grpId="0"/>
      <p:bldP spid="9" grpId="0"/>
      <p:bldP spid="13" grpId="0"/>
      <p:bldP spid="15" grpId="0"/>
      <p:bldP spid="16" grpId="0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3" name="Group 32"/>
          <p:cNvGrpSpPr/>
          <p:nvPr/>
        </p:nvGrpSpPr>
        <p:grpSpPr>
          <a:xfrm>
            <a:off x="4945079" y="313604"/>
            <a:ext cx="4407502" cy="5979246"/>
            <a:chOff x="3359151" y="313604"/>
            <a:chExt cx="4407502" cy="5979246"/>
          </a:xfrm>
        </p:grpSpPr>
        <p:sp>
          <p:nvSpPr>
            <p:cNvPr id="6" name="Freeform 170"/>
            <p:cNvSpPr>
              <a:spLocks noEditPoints="1"/>
            </p:cNvSpPr>
            <p:nvPr/>
          </p:nvSpPr>
          <p:spPr bwMode="auto">
            <a:xfrm>
              <a:off x="3359151" y="313604"/>
              <a:ext cx="1790366" cy="2197829"/>
            </a:xfrm>
            <a:custGeom>
              <a:avLst/>
              <a:gdLst>
                <a:gd name="T0" fmla="*/ 394 w 2746"/>
                <a:gd name="T1" fmla="*/ 413 h 3379"/>
                <a:gd name="T2" fmla="*/ 1451 w 2746"/>
                <a:gd name="T3" fmla="*/ 2 h 3379"/>
                <a:gd name="T4" fmla="*/ 2347 w 2746"/>
                <a:gd name="T5" fmla="*/ 360 h 3379"/>
                <a:gd name="T6" fmla="*/ 2612 w 2746"/>
                <a:gd name="T7" fmla="*/ 1153 h 3379"/>
                <a:gd name="T8" fmla="*/ 2570 w 2746"/>
                <a:gd name="T9" fmla="*/ 1488 h 3379"/>
                <a:gd name="T10" fmla="*/ 2740 w 2746"/>
                <a:gd name="T11" fmla="*/ 1851 h 3379"/>
                <a:gd name="T12" fmla="*/ 2597 w 2746"/>
                <a:gd name="T13" fmla="*/ 1949 h 3379"/>
                <a:gd name="T14" fmla="*/ 2571 w 2746"/>
                <a:gd name="T15" fmla="*/ 2034 h 3379"/>
                <a:gd name="T16" fmla="*/ 2573 w 2746"/>
                <a:gd name="T17" fmla="*/ 2151 h 3379"/>
                <a:gd name="T18" fmla="*/ 2504 w 2746"/>
                <a:gd name="T19" fmla="*/ 2208 h 3379"/>
                <a:gd name="T20" fmla="*/ 2510 w 2746"/>
                <a:gd name="T21" fmla="*/ 2243 h 3379"/>
                <a:gd name="T22" fmla="*/ 2486 w 2746"/>
                <a:gd name="T23" fmla="*/ 2362 h 3379"/>
                <a:gd name="T24" fmla="*/ 2451 w 2746"/>
                <a:gd name="T25" fmla="*/ 2505 h 3379"/>
                <a:gd name="T26" fmla="*/ 2420 w 2746"/>
                <a:gd name="T27" fmla="*/ 2688 h 3379"/>
                <a:gd name="T28" fmla="*/ 2089 w 2746"/>
                <a:gd name="T29" fmla="*/ 2734 h 3379"/>
                <a:gd name="T30" fmla="*/ 1723 w 2746"/>
                <a:gd name="T31" fmla="*/ 2806 h 3379"/>
                <a:gd name="T32" fmla="*/ 1461 w 2746"/>
                <a:gd name="T33" fmla="*/ 3379 h 3379"/>
                <a:gd name="T34" fmla="*/ 537 w 2746"/>
                <a:gd name="T35" fmla="*/ 2523 h 3379"/>
                <a:gd name="T36" fmla="*/ 409 w 2746"/>
                <a:gd name="T37" fmla="*/ 1883 h 3379"/>
                <a:gd name="T38" fmla="*/ 84 w 2746"/>
                <a:gd name="T39" fmla="*/ 1238 h 3379"/>
                <a:gd name="T40" fmla="*/ 394 w 2746"/>
                <a:gd name="T41" fmla="*/ 413 h 3379"/>
                <a:gd name="T42" fmla="*/ 806 w 2746"/>
                <a:gd name="T43" fmla="*/ 1794 h 3379"/>
                <a:gd name="T44" fmla="*/ 1132 w 2746"/>
                <a:gd name="T45" fmla="*/ 1547 h 3379"/>
                <a:gd name="T46" fmla="*/ 1176 w 2746"/>
                <a:gd name="T47" fmla="*/ 1550 h 3379"/>
                <a:gd name="T48" fmla="*/ 1480 w 2746"/>
                <a:gd name="T49" fmla="*/ 1217 h 3379"/>
                <a:gd name="T50" fmla="*/ 2220 w 2746"/>
                <a:gd name="T51" fmla="*/ 1017 h 3379"/>
                <a:gd name="T52" fmla="*/ 2331 w 2746"/>
                <a:gd name="T53" fmla="*/ 832 h 3379"/>
                <a:gd name="T54" fmla="*/ 2218 w 2746"/>
                <a:gd name="T55" fmla="*/ 482 h 3379"/>
                <a:gd name="T56" fmla="*/ 1462 w 2746"/>
                <a:gd name="T57" fmla="*/ 179 h 3379"/>
                <a:gd name="T58" fmla="*/ 526 w 2746"/>
                <a:gd name="T59" fmla="*/ 532 h 3379"/>
                <a:gd name="T60" fmla="*/ 254 w 2746"/>
                <a:gd name="T61" fmla="*/ 1162 h 3379"/>
                <a:gd name="T62" fmla="*/ 251 w 2746"/>
                <a:gd name="T63" fmla="*/ 1195 h 3379"/>
                <a:gd name="T64" fmla="*/ 806 w 2746"/>
                <a:gd name="T65" fmla="*/ 1794 h 33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2746" h="3379">
                  <a:moveTo>
                    <a:pt x="394" y="413"/>
                  </a:moveTo>
                  <a:cubicBezTo>
                    <a:pt x="583" y="202"/>
                    <a:pt x="833" y="6"/>
                    <a:pt x="1451" y="2"/>
                  </a:cubicBezTo>
                  <a:cubicBezTo>
                    <a:pt x="1692" y="0"/>
                    <a:pt x="2061" y="57"/>
                    <a:pt x="2347" y="360"/>
                  </a:cubicBezTo>
                  <a:cubicBezTo>
                    <a:pt x="2521" y="543"/>
                    <a:pt x="2649" y="774"/>
                    <a:pt x="2612" y="1153"/>
                  </a:cubicBezTo>
                  <a:cubicBezTo>
                    <a:pt x="2604" y="1235"/>
                    <a:pt x="2487" y="1330"/>
                    <a:pt x="2570" y="1488"/>
                  </a:cubicBezTo>
                  <a:cubicBezTo>
                    <a:pt x="2570" y="1488"/>
                    <a:pt x="2746" y="1799"/>
                    <a:pt x="2740" y="1851"/>
                  </a:cubicBezTo>
                  <a:cubicBezTo>
                    <a:pt x="2740" y="1851"/>
                    <a:pt x="2743" y="1946"/>
                    <a:pt x="2597" y="1949"/>
                  </a:cubicBezTo>
                  <a:cubicBezTo>
                    <a:pt x="2597" y="1949"/>
                    <a:pt x="2560" y="1953"/>
                    <a:pt x="2571" y="2034"/>
                  </a:cubicBezTo>
                  <a:lnTo>
                    <a:pt x="2573" y="2151"/>
                  </a:lnTo>
                  <a:cubicBezTo>
                    <a:pt x="2573" y="2151"/>
                    <a:pt x="2568" y="2187"/>
                    <a:pt x="2504" y="2208"/>
                  </a:cubicBezTo>
                  <a:cubicBezTo>
                    <a:pt x="2504" y="2208"/>
                    <a:pt x="2492" y="2220"/>
                    <a:pt x="2510" y="2243"/>
                  </a:cubicBezTo>
                  <a:cubicBezTo>
                    <a:pt x="2510" y="2243"/>
                    <a:pt x="2544" y="2281"/>
                    <a:pt x="2486" y="2362"/>
                  </a:cubicBezTo>
                  <a:cubicBezTo>
                    <a:pt x="2464" y="2392"/>
                    <a:pt x="2429" y="2429"/>
                    <a:pt x="2451" y="2505"/>
                  </a:cubicBezTo>
                  <a:cubicBezTo>
                    <a:pt x="2451" y="2505"/>
                    <a:pt x="2478" y="2653"/>
                    <a:pt x="2420" y="2688"/>
                  </a:cubicBezTo>
                  <a:cubicBezTo>
                    <a:pt x="2420" y="2688"/>
                    <a:pt x="2354" y="2766"/>
                    <a:pt x="2089" y="2734"/>
                  </a:cubicBezTo>
                  <a:cubicBezTo>
                    <a:pt x="1997" y="2722"/>
                    <a:pt x="1825" y="2678"/>
                    <a:pt x="1723" y="2806"/>
                  </a:cubicBezTo>
                  <a:cubicBezTo>
                    <a:pt x="1723" y="2806"/>
                    <a:pt x="1479" y="3269"/>
                    <a:pt x="1461" y="3379"/>
                  </a:cubicBezTo>
                  <a:cubicBezTo>
                    <a:pt x="1461" y="3379"/>
                    <a:pt x="1045" y="2638"/>
                    <a:pt x="537" y="2523"/>
                  </a:cubicBezTo>
                  <a:cubicBezTo>
                    <a:pt x="537" y="2523"/>
                    <a:pt x="660" y="2244"/>
                    <a:pt x="409" y="1883"/>
                  </a:cubicBezTo>
                  <a:cubicBezTo>
                    <a:pt x="409" y="1883"/>
                    <a:pt x="93" y="1467"/>
                    <a:pt x="84" y="1238"/>
                  </a:cubicBezTo>
                  <a:cubicBezTo>
                    <a:pt x="84" y="1238"/>
                    <a:pt x="0" y="852"/>
                    <a:pt x="394" y="413"/>
                  </a:cubicBezTo>
                  <a:close/>
                  <a:moveTo>
                    <a:pt x="806" y="1794"/>
                  </a:moveTo>
                  <a:cubicBezTo>
                    <a:pt x="1021" y="1802"/>
                    <a:pt x="1032" y="1658"/>
                    <a:pt x="1132" y="1547"/>
                  </a:cubicBezTo>
                  <a:cubicBezTo>
                    <a:pt x="1147" y="1548"/>
                    <a:pt x="1161" y="1550"/>
                    <a:pt x="1176" y="1550"/>
                  </a:cubicBezTo>
                  <a:cubicBezTo>
                    <a:pt x="1428" y="1557"/>
                    <a:pt x="1382" y="1290"/>
                    <a:pt x="1480" y="1217"/>
                  </a:cubicBezTo>
                  <a:cubicBezTo>
                    <a:pt x="1715" y="1042"/>
                    <a:pt x="2047" y="1194"/>
                    <a:pt x="2220" y="1017"/>
                  </a:cubicBezTo>
                  <a:cubicBezTo>
                    <a:pt x="2276" y="960"/>
                    <a:pt x="2323" y="906"/>
                    <a:pt x="2331" y="832"/>
                  </a:cubicBezTo>
                  <a:cubicBezTo>
                    <a:pt x="2348" y="653"/>
                    <a:pt x="2307" y="576"/>
                    <a:pt x="2218" y="482"/>
                  </a:cubicBezTo>
                  <a:cubicBezTo>
                    <a:pt x="1982" y="232"/>
                    <a:pt x="1677" y="179"/>
                    <a:pt x="1462" y="179"/>
                  </a:cubicBezTo>
                  <a:cubicBezTo>
                    <a:pt x="885" y="184"/>
                    <a:pt x="684" y="356"/>
                    <a:pt x="526" y="532"/>
                  </a:cubicBezTo>
                  <a:cubicBezTo>
                    <a:pt x="266" y="822"/>
                    <a:pt x="250" y="1072"/>
                    <a:pt x="254" y="1162"/>
                  </a:cubicBezTo>
                  <a:cubicBezTo>
                    <a:pt x="254" y="1173"/>
                    <a:pt x="251" y="1184"/>
                    <a:pt x="251" y="1195"/>
                  </a:cubicBezTo>
                  <a:cubicBezTo>
                    <a:pt x="251" y="1526"/>
                    <a:pt x="500" y="1784"/>
                    <a:pt x="806" y="1794"/>
                  </a:cubicBezTo>
                  <a:close/>
                </a:path>
              </a:pathLst>
            </a:custGeom>
            <a:solidFill>
              <a:schemeClr val="accent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xmlns="" w="9525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>
              <a:prstTxWarp prst="textNoShape">
                <a:avLst/>
              </a:prstTxWarp>
            </a:bodyPr>
            <a:lstStyle/>
            <a:p>
              <a:endParaRPr lang="en-GB" dirty="0">
                <a:solidFill>
                  <a:schemeClr val="bg1"/>
                </a:solidFill>
                <a:latin typeface="Amazon Ember" panose="02000000000000000000" pitchFamily="2" charset="0"/>
                <a:ea typeface="Amazon Ember" panose="02000000000000000000" pitchFamily="2" charset="0"/>
              </a:endParaRPr>
            </a:p>
          </p:txBody>
        </p:sp>
        <p:pic>
          <p:nvPicPr>
            <p:cNvPr id="8" name="Picture 7"/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198670" y="3717537"/>
              <a:ext cx="2567983" cy="2575313"/>
            </a:xfrm>
            <a:prstGeom prst="rect">
              <a:avLst/>
            </a:prstGeom>
          </p:spPr>
        </p:pic>
        <p:grpSp>
          <p:nvGrpSpPr>
            <p:cNvPr id="23" name="Group 22"/>
            <p:cNvGrpSpPr/>
            <p:nvPr/>
          </p:nvGrpSpPr>
          <p:grpSpPr>
            <a:xfrm rot="3184965">
              <a:off x="4745759" y="2767388"/>
              <a:ext cx="1990282" cy="190829"/>
              <a:chOff x="3471465" y="4367624"/>
              <a:chExt cx="1727205" cy="1072537"/>
            </a:xfrm>
          </p:grpSpPr>
          <p:sp>
            <p:nvSpPr>
              <p:cNvPr id="24" name="Right Arrow 23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5" name="Right Arrow 24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solidFill>
                <a:schemeClr val="accent2"/>
              </a:solidFill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</p:grpSp>
      <p:grpSp>
        <p:nvGrpSpPr>
          <p:cNvPr id="17" name="Group 16">
            <a:extLst>
              <a:ext uri="{FF2B5EF4-FFF2-40B4-BE49-F238E27FC236}">
                <a16:creationId xmlns:a16="http://schemas.microsoft.com/office/drawing/2014/main" id="{82B993AC-3E34-3539-AA77-6407B8DE7AA2}"/>
              </a:ext>
            </a:extLst>
          </p:cNvPr>
          <p:cNvGrpSpPr/>
          <p:nvPr/>
        </p:nvGrpSpPr>
        <p:grpSpPr>
          <a:xfrm>
            <a:off x="2841215" y="1909438"/>
            <a:ext cx="3956083" cy="4094874"/>
            <a:chOff x="2841215" y="1909438"/>
            <a:chExt cx="3956083" cy="4094874"/>
          </a:xfrm>
        </p:grpSpPr>
        <p:pic>
          <p:nvPicPr>
            <p:cNvPr id="7" name="Picture 2"/>
            <p:cNvPicPr>
              <a:picLocks noChangeAspect="1" noChangeArrowheads="1"/>
            </p:cNvPicPr>
            <p:nvPr/>
          </p:nvPicPr>
          <p:blipFill>
            <a:blip r:embed="rId4">
              <a:duotone>
                <a:schemeClr val="accent3">
                  <a:shade val="45000"/>
                  <a:satMod val="135000"/>
                </a:schemeClr>
                <a:prstClr val="white"/>
              </a:duotone>
            </a:blip>
            <a:srcRect/>
            <a:stretch/>
          </p:blipFill>
          <p:spPr bwMode="auto">
            <a:xfrm>
              <a:off x="2841215" y="3727838"/>
              <a:ext cx="1998284" cy="22764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 xmlns="">
                  <a:solidFill>
                    <a:srgbClr val="FFFFFF"/>
                  </a:solidFill>
                </a14:hiddenFill>
              </a:ext>
            </a:extLst>
          </p:spPr>
        </p:pic>
        <p:grpSp>
          <p:nvGrpSpPr>
            <p:cNvPr id="22" name="Group 21"/>
            <p:cNvGrpSpPr/>
            <p:nvPr/>
          </p:nvGrpSpPr>
          <p:grpSpPr>
            <a:xfrm>
              <a:off x="5070093" y="4367624"/>
              <a:ext cx="1727205" cy="1072537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20" name="Right Arrow 1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21" name="Right Arrow 2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</p:grpSp>
        <p:grpSp>
          <p:nvGrpSpPr>
            <p:cNvPr id="29" name="Group 28"/>
            <p:cNvGrpSpPr/>
            <p:nvPr/>
          </p:nvGrpSpPr>
          <p:grpSpPr>
            <a:xfrm rot="18415035" flipH="1">
              <a:off x="3434879" y="2809164"/>
              <a:ext cx="1990282" cy="190829"/>
              <a:chOff x="3471465" y="4367624"/>
              <a:chExt cx="1727205" cy="1072537"/>
            </a:xfrm>
            <a:solidFill>
              <a:schemeClr val="accent2"/>
            </a:solidFill>
          </p:grpSpPr>
          <p:sp>
            <p:nvSpPr>
              <p:cNvPr id="30" name="Right Arrow 29"/>
              <p:cNvSpPr/>
              <p:nvPr/>
            </p:nvSpPr>
            <p:spPr>
              <a:xfrm>
                <a:off x="3735630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/>
              </a:p>
            </p:txBody>
          </p:sp>
          <p:sp>
            <p:nvSpPr>
              <p:cNvPr id="31" name="Right Arrow 30"/>
              <p:cNvSpPr/>
              <p:nvPr/>
            </p:nvSpPr>
            <p:spPr>
              <a:xfrm flipH="1">
                <a:off x="3471465" y="4367624"/>
                <a:ext cx="1463040" cy="1072537"/>
              </a:xfrm>
              <a:prstGeom prst="rightArrow">
                <a:avLst/>
              </a:prstGeom>
              <a:grpFill/>
              <a:ln>
                <a:noFill/>
              </a:ln>
            </p:spPr>
            <p:style>
              <a:lnRef idx="2">
                <a:schemeClr val="accent4">
                  <a:shade val="50000"/>
                </a:schemeClr>
              </a:lnRef>
              <a:fillRef idx="1">
                <a:schemeClr val="accent4"/>
              </a:fillRef>
              <a:effectRef idx="0">
                <a:schemeClr val="accent4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en-GB" dirty="0"/>
              </a:p>
            </p:txBody>
          </p:sp>
        </p:grpSp>
      </p:grpSp>
      <p:grpSp>
        <p:nvGrpSpPr>
          <p:cNvPr id="16" name="Group 15">
            <a:extLst>
              <a:ext uri="{FF2B5EF4-FFF2-40B4-BE49-F238E27FC236}">
                <a16:creationId xmlns:a16="http://schemas.microsoft.com/office/drawing/2014/main" id="{3903A303-46CE-ECF9-ED62-A6EA9C69E2AC}"/>
              </a:ext>
            </a:extLst>
          </p:cNvPr>
          <p:cNvGrpSpPr/>
          <p:nvPr/>
        </p:nvGrpSpPr>
        <p:grpSpPr>
          <a:xfrm>
            <a:off x="7284170" y="1594372"/>
            <a:ext cx="2523473" cy="1196052"/>
            <a:chOff x="7284170" y="1594372"/>
            <a:chExt cx="2523473" cy="1196052"/>
          </a:xfrm>
        </p:grpSpPr>
        <p:sp>
          <p:nvSpPr>
            <p:cNvPr id="3" name="TextBox 2">
              <a:extLst>
                <a:ext uri="{FF2B5EF4-FFF2-40B4-BE49-F238E27FC236}">
                  <a16:creationId xmlns:a16="http://schemas.microsoft.com/office/drawing/2014/main" id="{231FDA97-8383-9CA2-0678-787C484DA562}"/>
                </a:ext>
              </a:extLst>
            </p:cNvPr>
            <p:cNvSpPr txBox="1"/>
            <p:nvPr/>
          </p:nvSpPr>
          <p:spPr>
            <a:xfrm>
              <a:off x="8443167" y="1594372"/>
              <a:ext cx="1364476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classical</a:t>
              </a:r>
            </a:p>
            <a:p>
              <a:pPr algn="ctr"/>
              <a:r>
                <a:rPr lang="en-US" sz="2400" dirty="0"/>
                <a:t>statistics</a:t>
              </a:r>
            </a:p>
          </p:txBody>
        </p:sp>
        <p:cxnSp>
          <p:nvCxnSpPr>
            <p:cNvPr id="9" name="Straight Connector 8">
              <a:extLst>
                <a:ext uri="{FF2B5EF4-FFF2-40B4-BE49-F238E27FC236}">
                  <a16:creationId xmlns:a16="http://schemas.microsoft.com/office/drawing/2014/main" id="{C84E091C-DEC6-4A82-7F30-D81E949E2091}"/>
                </a:ext>
              </a:extLst>
            </p:cNvPr>
            <p:cNvCxnSpPr>
              <a:cxnSpLocks/>
            </p:cNvCxnSpPr>
            <p:nvPr/>
          </p:nvCxnSpPr>
          <p:spPr>
            <a:xfrm flipH="1">
              <a:off x="7284170" y="2260772"/>
              <a:ext cx="1048792" cy="529652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15" name="Group 14">
            <a:extLst>
              <a:ext uri="{FF2B5EF4-FFF2-40B4-BE49-F238E27FC236}">
                <a16:creationId xmlns:a16="http://schemas.microsoft.com/office/drawing/2014/main" id="{112E3793-0B95-234B-B789-61DCB6B0E191}"/>
              </a:ext>
            </a:extLst>
          </p:cNvPr>
          <p:cNvGrpSpPr/>
          <p:nvPr/>
        </p:nvGrpSpPr>
        <p:grpSpPr>
          <a:xfrm>
            <a:off x="2082162" y="1837742"/>
            <a:ext cx="3788030" cy="2875631"/>
            <a:chOff x="2082162" y="1837742"/>
            <a:chExt cx="3788030" cy="2875631"/>
          </a:xfrm>
        </p:grpSpPr>
        <p:sp>
          <p:nvSpPr>
            <p:cNvPr id="4" name="TextBox 3">
              <a:extLst>
                <a:ext uri="{FF2B5EF4-FFF2-40B4-BE49-F238E27FC236}">
                  <a16:creationId xmlns:a16="http://schemas.microsoft.com/office/drawing/2014/main" id="{DE28426C-BD0D-277B-E686-84C48DCB3AD4}"/>
                </a:ext>
              </a:extLst>
            </p:cNvPr>
            <p:cNvSpPr txBox="1"/>
            <p:nvPr/>
          </p:nvSpPr>
          <p:spPr>
            <a:xfrm>
              <a:off x="2082162" y="1837742"/>
              <a:ext cx="1229824" cy="830997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pPr algn="ctr"/>
              <a:r>
                <a:rPr lang="en-US" sz="2400" dirty="0"/>
                <a:t>data</a:t>
              </a:r>
            </a:p>
            <a:p>
              <a:pPr algn="ctr"/>
              <a:r>
                <a:rPr lang="en-US" sz="2400" dirty="0"/>
                <a:t>science</a:t>
              </a:r>
            </a:p>
          </p:txBody>
        </p:sp>
        <p:cxnSp>
          <p:nvCxnSpPr>
            <p:cNvPr id="10" name="Straight Connector 9">
              <a:extLst>
                <a:ext uri="{FF2B5EF4-FFF2-40B4-BE49-F238E27FC236}">
                  <a16:creationId xmlns:a16="http://schemas.microsoft.com/office/drawing/2014/main" id="{01705560-75CF-7857-8AF8-63D7FB29FBDB}"/>
                </a:ext>
              </a:extLst>
            </p:cNvPr>
            <p:cNvCxnSpPr>
              <a:cxnSpLocks/>
            </p:cNvCxnSpPr>
            <p:nvPr/>
          </p:nvCxnSpPr>
          <p:spPr>
            <a:xfrm>
              <a:off x="3323018" y="2490376"/>
              <a:ext cx="1116691" cy="335075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Connector 11">
              <a:extLst>
                <a:ext uri="{FF2B5EF4-FFF2-40B4-BE49-F238E27FC236}">
                  <a16:creationId xmlns:a16="http://schemas.microsoft.com/office/drawing/2014/main" id="{93AB9E88-05BF-6CEB-F03A-8478EBAA8DE2}"/>
                </a:ext>
              </a:extLst>
            </p:cNvPr>
            <p:cNvCxnSpPr>
              <a:cxnSpLocks/>
            </p:cNvCxnSpPr>
            <p:nvPr/>
          </p:nvCxnSpPr>
          <p:spPr>
            <a:xfrm>
              <a:off x="3297425" y="2490376"/>
              <a:ext cx="2572767" cy="2222997"/>
            </a:xfrm>
            <a:prstGeom prst="line">
              <a:avLst/>
            </a:prstGeom>
            <a:ln w="38100">
              <a:solidFill>
                <a:schemeClr val="tx1"/>
              </a:solidFill>
              <a:tailEnd type="oval" w="lg" len="lg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</p:spTree>
    <p:extLst>
      <p:ext uri="{BB962C8B-B14F-4D97-AF65-F5344CB8AC3E}">
        <p14:creationId xmlns:p14="http://schemas.microsoft.com/office/powerpoint/2010/main" val="3821754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10249</TotalTime>
  <Words>151</Words>
  <Application>Microsoft Macintosh PowerPoint</Application>
  <PresentationFormat>Widescreen</PresentationFormat>
  <Paragraphs>52</Paragraphs>
  <Slides>27</Slides>
  <Notes>7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Amazon Ember</vt:lpstr>
      <vt:lpstr>Arial</vt:lpstr>
      <vt:lpstr>Calibri</vt:lpstr>
      <vt:lpstr>Monaco</vt:lpstr>
      <vt:lpstr>Office Theme</vt:lpstr>
      <vt:lpstr>Educating the Atomic Human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The Atomic Human</dc:title>
  <dc:creator>Neil Lawrence</dc:creator>
  <cp:lastModifiedBy>Neil Lawrence</cp:lastModifiedBy>
  <cp:revision>4</cp:revision>
  <dcterms:created xsi:type="dcterms:W3CDTF">2023-10-03T07:04:17Z</dcterms:created>
  <dcterms:modified xsi:type="dcterms:W3CDTF">2023-11-22T07:36:21Z</dcterms:modified>
</cp:coreProperties>
</file>